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3F952-BAFA-407A-B4AB-4C8655F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0A53A6-B717-4233-A384-C4EF6BCA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B060-52CA-49DE-9E04-AEDF109DAACC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3FE428-3AA2-4D95-B280-565246D7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72B2A-A5D8-40C9-93E2-7B28B138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EA54-8470-4342-A3B8-6EB4EDB6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27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28CC82-ECBE-45B0-9EB2-524EDD740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28FE47-6E2E-43C7-9D44-FF6E06D1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2D78AB-29A3-43C5-A35A-D5CB5C661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9B060-52CA-49DE-9E04-AEDF109DAACC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F85C9C-5CA8-412B-8415-BA843DE9D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C1F0F2-FF71-4693-AF71-CC09B0E1E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7EA54-8470-4342-A3B8-6EB4EDB6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85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A84349-7637-409C-8E47-EDA388EF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连续时间信号与系统的复频域分析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45BDC3-C73F-45C4-8CDD-871F368808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2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70AEAF-BD85-4CDC-B464-0CC7AF68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7A72A-BB78-403A-A06D-D748E42257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13104"/>
      </p:ext>
    </p:extLst>
  </p:cSld>
  <p:clrMapOvr>
    <a:masterClrMapping/>
  </p:clrMapOvr>
  <p:transition>
    <p:push dir="r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AD7444-1C2E-49AB-B56D-A4516D56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0A743F-DF56-4783-B403-4C60B7240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02775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716659-8338-404F-9132-F2E24164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6F3EA8-75C4-49E2-B070-818F9F43C1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34517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296FB6-D449-4398-B734-62748C9B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00228C-681A-4DED-BE77-EC3FA3A9D8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74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8CD176-AF45-4414-AA99-CACFA516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4F519F-1EB6-4AAC-981A-08EC3AB046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044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A1719F-5053-47CD-BFD3-6129CFD6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598E73-10BA-413F-8CF4-DC1A01475F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405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F82727-E528-407F-910E-78E42E78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CE674A-C944-426C-9EBD-65DE08A79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656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42813F-8F7A-4EB7-B4A8-47E0FB9A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31C7A3-15C2-43D5-A65F-423014DDEB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975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059453-DE92-4A33-8CFB-CA666A4E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F8F0B8-9E69-4F48-9235-E33DB200A1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43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10FEE6-C3F2-4317-A7F5-52F19723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C1215E-3510-42C9-AC19-3AAFED99B6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32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B3F4F5-F5DA-41DF-A4DC-0D7D989D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B4FF61-5AE2-4C9F-9BCA-367BD3DC7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7584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B45603-803C-4EC7-9ECE-FD68F394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202FA0-DADE-432B-AD28-BE75EB5285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56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60E057-CE63-4A5B-923A-D26C2B88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A3DB5A-3FBF-4AD4-B2D6-6D7043377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258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8654CB-018F-418E-86F6-92DBC7A1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C5B434-AC01-423C-8783-B642903347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59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F0FFBF-E6B5-4734-A6E7-AB2DE2E9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7DE61F-7487-4196-B6DD-35E6DA7625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555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0AA1F8-B548-4AB7-B9BB-50838805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652B74-1996-436E-8B8B-C0AD96E7EC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88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FFC25B-BDF9-43A5-AE7F-FCB7419B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8D7C36-D747-48A9-B557-143FC353A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18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A7B831-E272-424E-A82E-223EEC8DC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777690-4138-4D74-AA37-6CBBEE7F43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906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08C6EA-A6F6-4303-8440-025391A6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04781C-F328-4068-AD25-FDF77E10F2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069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FF44C0-EAE3-48AD-AEAA-AF35BC1A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28A27F-3489-4BA1-8009-C193E322A4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84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209956-1582-4C5C-B6C5-955697D1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D7A0A4-580D-4337-AF97-CBCF9A09DB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93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83DCBB-0E61-48D6-8C91-6510D48C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63BE7D-B926-440A-B5B5-2EEE29EE4A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0332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F4C967-EBF7-4A58-B606-D3FD0164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E08DF5-5CF3-4078-922F-D164152B5E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525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E9CE35-F63D-410C-8786-EE4F1F57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FB787-31E6-44BF-BC6B-372D1F289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79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37C85F-8280-421D-9BB4-5115E76F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系统的模拟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1049DA-F0AF-4A97-B26D-662C5E5441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110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79AE33-6BD9-4240-A388-71379AB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E7B53F-FD3C-4380-9990-C3D510B20B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758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7180A6-2BF1-4B94-8A1F-BF07DCF6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77A663-1748-484E-B885-B73E86C54B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03329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E2DBDC-AF7A-4A32-A626-CEF6C89F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8D3F7A-4CFD-481A-8B9A-25CAD3DF0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70608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92B762-A6AF-4B32-AC2F-B08BDE21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6BC083-BBDE-49BA-862D-891C75364C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982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CADEE6-7C41-41E9-A93D-88EAD06B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A58FB4-EA4E-4543-812F-F9C2172DBA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137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7E94C1-F17D-4867-9B06-21EEA880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6F406E-CAF4-4869-9011-8B6851FB79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36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C6946D-7297-427C-9A1B-BABFD8DC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BFE618-3888-4F94-92BB-DACF4507F3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7945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C0DA4C-82F7-43C2-A230-5A1196F6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44CA9C-3E9E-4017-A7A2-2A3C375827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692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3E8138-0E62-47F0-AFB4-8E6483B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445104-9EC1-417D-B5D3-3F27CD3F7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47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52F1E8-7413-4FAF-94DB-106C01DF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C012FB-9894-46F9-B92C-D1E84F380F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53828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A98A27-DC6C-41F6-836B-174B1E4B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2E2937-526C-420A-829C-EF0B027274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88710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235F8D-4C9E-488B-A331-29D57B3B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370BA-CACE-4146-A282-CDB9A12FD5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2248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1CF265-6E7E-4140-95BE-82DDC0DA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25A920-4506-4F3A-85BA-4266CDFDB0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209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DF5B11-3312-4381-AF83-720AD6DB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899168-85AE-4FE0-A150-483BE683E1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07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0A06DB-2BC5-4E85-9DA1-E9E5BEC9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60795A-7D2C-4D46-9F96-8F18DFEF4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189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06C37F-3DC4-4954-B4B9-9F418370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B848F5-1F70-4961-844D-05F955DD4E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028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6671B8-F61D-45B6-B2D7-8F994E00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6.5 </a:t>
            </a:r>
            <a:r>
              <a:rPr lang="zh-CN" altLang="en-US"/>
              <a:t>系统响应的复频域分析举例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2E6F8C-60DE-461A-AB82-0CB7C5A4DB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7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33E897-BA74-42CF-B85B-5C183F78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进行连续系统的复频域分析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DA602-F863-46B0-9F07-2DF605FEF4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447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CCCEEF-968A-4D4C-99CC-E81ED26E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E12AE2-1C9D-493C-8676-CD8651810F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291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38E998-961B-4AA2-B442-7C73BEB2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36FA06-B816-4AEE-B8EE-EE6EC4E3EB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197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A7C9FE-6D69-44D5-83F2-D21D52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2BFCDB-40CF-4CB6-BB25-F1B5711BBE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50904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A14F0B-DF90-4DE2-99C7-79C07724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802DDF-EBC0-41D6-A2A3-243912391B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41866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C2B3A4-DB63-4CE9-A6A7-C9E3987B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运行结果为</a:t>
            </a:r>
            <a:endParaRPr lang="zh-CN" altLang="en-US" sz="2800" b="1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7AF812-2686-49A5-A3C0-BA108A77A6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0010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2AE3E0-AC9B-4FE3-AAF3-52833088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47843E-09B2-4EFB-BC70-DFC629EB22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91460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595CB1-CADC-4CFB-B49C-ECF67144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2DC9C8-DD08-47ED-A8DB-F943EED265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57412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348AC0-B96E-43DD-9D74-A578FC87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D77C67-0C08-4A7D-AC32-DC8399A330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55826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F46E60-469B-4724-8F58-F4C49113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9FC01D-781A-4980-B3D6-590BF527E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55492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325014-2348-4849-9FEA-53A00106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F97CBE-643F-4D6E-A797-AD3D60C5ED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901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1DCA1D-04C7-4A01-B443-43EE30230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无零点；单极点</a:t>
            </a:r>
            <a:r>
              <a:rPr lang="en-US" altLang="zh-CN"/>
              <a:t>p1= -600</a:t>
            </a:r>
            <a:r>
              <a:rPr lang="en-US" altLang="zh-CN">
                <a:latin typeface="Symbol" panose="05050102010706020507" pitchFamily="18" charset="2"/>
              </a:rPr>
              <a:t>p</a:t>
            </a:r>
            <a:endParaRPr lang="zh-CN" altLang="en-US" dirty="0">
              <a:latin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10FECF-3026-4317-92AF-1103DBD050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225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AD1E22-7880-4B14-8616-3B086D78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无零点；单极点</a:t>
            </a:r>
            <a:r>
              <a:rPr lang="en-US" altLang="zh-CN"/>
              <a:t>p1= -800</a:t>
            </a:r>
            <a:r>
              <a:rPr lang="en-US" altLang="zh-CN">
                <a:latin typeface="Symbol" panose="05050102010706020507" pitchFamily="18" charset="2"/>
              </a:rPr>
              <a:t>p</a:t>
            </a:r>
            <a:endParaRPr lang="zh-CN" altLang="en-US" dirty="0">
              <a:latin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F4522C-2FE3-42CC-8046-942F13A48A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DE41A0-1F70-4E79-B147-AEB22FC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96DEF2-4B20-44B4-846D-35A6402154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2003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576885-EBDC-4422-857F-F0647DE2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零点</a:t>
            </a:r>
            <a:r>
              <a:rPr lang="en-US" altLang="zh-CN"/>
              <a:t>z</a:t>
            </a:r>
            <a:r>
              <a:rPr lang="en-US" altLang="zh-CN" baseline="-25000"/>
              <a:t>1</a:t>
            </a:r>
            <a:r>
              <a:rPr lang="en-US" altLang="zh-CN"/>
              <a:t>=0</a:t>
            </a:r>
            <a:r>
              <a:rPr lang="zh-CN" altLang="en-US"/>
              <a:t>；单极点</a:t>
            </a:r>
            <a:r>
              <a:rPr lang="en-US" altLang="zh-CN"/>
              <a:t>p1= -800</a:t>
            </a:r>
            <a:r>
              <a:rPr lang="en-US" altLang="zh-CN">
                <a:latin typeface="Symbol" panose="05050102010706020507" pitchFamily="18" charset="2"/>
              </a:rPr>
              <a:t>p</a:t>
            </a:r>
            <a:endParaRPr lang="zh-CN" altLang="en-US" dirty="0">
              <a:latin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DAEA87-891C-46A0-A008-9355FA2CB1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04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9B11A9-57CF-48E1-84DA-5DFB0F14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零点</a:t>
            </a:r>
            <a:r>
              <a:rPr lang="en-US" altLang="zh-CN"/>
              <a:t>z</a:t>
            </a:r>
            <a:r>
              <a:rPr lang="en-US" altLang="zh-CN" baseline="-25000"/>
              <a:t>1</a:t>
            </a:r>
            <a:r>
              <a:rPr lang="en-US" altLang="zh-CN"/>
              <a:t>=0</a:t>
            </a:r>
            <a:r>
              <a:rPr lang="zh-CN" altLang="en-US"/>
              <a:t>；单极点</a:t>
            </a:r>
            <a:r>
              <a:rPr lang="en-US" altLang="zh-CN"/>
              <a:t>p1= -1000</a:t>
            </a:r>
            <a:r>
              <a:rPr lang="en-US" altLang="zh-CN">
                <a:latin typeface="Symbol" panose="05050102010706020507" pitchFamily="18" charset="2"/>
              </a:rPr>
              <a:t>p</a:t>
            </a:r>
            <a:endParaRPr lang="zh-CN" altLang="en-US" dirty="0">
              <a:latin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E73415-D80C-4F2C-BDE9-AE5562211D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78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E345D1-66FB-4937-9FF8-5B44C876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零点</a:t>
            </a:r>
            <a:r>
              <a:rPr lang="en-US" altLang="zh-CN"/>
              <a:t>z</a:t>
            </a:r>
            <a:r>
              <a:rPr lang="en-US" altLang="zh-CN" baseline="-25000"/>
              <a:t>1</a:t>
            </a:r>
            <a:r>
              <a:rPr lang="en-US" altLang="zh-CN"/>
              <a:t>=0</a:t>
            </a:r>
            <a:r>
              <a:rPr lang="zh-CN" altLang="en-US"/>
              <a:t>；单极点</a:t>
            </a:r>
            <a:r>
              <a:rPr lang="en-US" altLang="zh-CN"/>
              <a:t>p1= -1200</a:t>
            </a:r>
            <a:r>
              <a:rPr lang="en-US" altLang="zh-CN">
                <a:latin typeface="Symbol" panose="05050102010706020507" pitchFamily="18" charset="2"/>
              </a:rPr>
              <a:t>p</a:t>
            </a:r>
            <a:endParaRPr lang="zh-CN" altLang="en-US" dirty="0">
              <a:latin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F2CA19-A47F-46A2-A9BC-72EFBE3397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168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5981F5-70DC-40EB-81F8-56741DFA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零点</a:t>
            </a:r>
            <a:r>
              <a:rPr lang="en-US" altLang="zh-CN" sz="2800"/>
              <a:t>z</a:t>
            </a:r>
            <a:r>
              <a:rPr lang="en-US" altLang="zh-CN" sz="2800" baseline="-25000"/>
              <a:t>1</a:t>
            </a:r>
            <a:r>
              <a:rPr lang="en-US" altLang="zh-CN" sz="2800"/>
              <a:t>=0</a:t>
            </a:r>
            <a:r>
              <a:rPr lang="zh-CN" altLang="en-US" sz="2800"/>
              <a:t>；共轭极点</a:t>
            </a:r>
            <a:r>
              <a:rPr lang="en-US" altLang="zh-CN" sz="2800"/>
              <a:t>p</a:t>
            </a:r>
            <a:r>
              <a:rPr lang="en-US" altLang="zh-CN" sz="2800" baseline="-25000"/>
              <a:t>1</a:t>
            </a:r>
            <a:r>
              <a:rPr lang="en-US" altLang="zh-CN" sz="2800"/>
              <a:t>≈-40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r>
              <a:rPr lang="en-US" altLang="zh-CN" sz="2800"/>
              <a:t>+j600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r>
              <a:rPr lang="en-US" altLang="zh-CN" sz="2800"/>
              <a:t>, p</a:t>
            </a:r>
            <a:r>
              <a:rPr lang="en-US" altLang="zh-CN" sz="2800" baseline="-25000"/>
              <a:t>2</a:t>
            </a:r>
            <a:r>
              <a:rPr lang="en-US" altLang="zh-CN" sz="2800"/>
              <a:t>≈-40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r>
              <a:rPr lang="en-US" altLang="zh-CN" sz="2800"/>
              <a:t>-j600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endParaRPr lang="zh-CN" altLang="en-US" sz="2800" dirty="0">
              <a:latin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3C6714-EC3D-4E59-AE54-642F3E2DBE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759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A58705-00F0-4354-BD2B-1A5D02D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零点</a:t>
            </a:r>
            <a:r>
              <a:rPr lang="en-US" altLang="zh-CN" sz="2800"/>
              <a:t>z</a:t>
            </a:r>
            <a:r>
              <a:rPr lang="en-US" altLang="zh-CN" sz="2800" baseline="-25000"/>
              <a:t>1</a:t>
            </a:r>
            <a:r>
              <a:rPr lang="en-US" altLang="zh-CN" sz="2800"/>
              <a:t>=0</a:t>
            </a:r>
            <a:r>
              <a:rPr lang="zh-CN" altLang="en-US" sz="2800"/>
              <a:t>；共轭极点</a:t>
            </a:r>
            <a:r>
              <a:rPr lang="en-US" altLang="zh-CN" sz="2800"/>
              <a:t>p</a:t>
            </a:r>
            <a:r>
              <a:rPr lang="en-US" altLang="zh-CN" sz="2800" baseline="-25000"/>
              <a:t>1</a:t>
            </a:r>
            <a:r>
              <a:rPr lang="en-US" altLang="zh-CN" sz="2800"/>
              <a:t>≈-40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r>
              <a:rPr lang="en-US" altLang="zh-CN" sz="2800"/>
              <a:t>+j800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r>
              <a:rPr lang="en-US" altLang="zh-CN" sz="2800"/>
              <a:t>, p</a:t>
            </a:r>
            <a:r>
              <a:rPr lang="en-US" altLang="zh-CN" sz="2800" baseline="-25000"/>
              <a:t>2</a:t>
            </a:r>
            <a:r>
              <a:rPr lang="en-US" altLang="zh-CN" sz="2800"/>
              <a:t>≈-40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r>
              <a:rPr lang="en-US" altLang="zh-CN" sz="2800"/>
              <a:t>-j800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endParaRPr lang="zh-CN" altLang="en-US" sz="2800" dirty="0">
              <a:latin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2A395A-FCC1-44DF-9630-0056A779EA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460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6507A3-846C-4A01-BE0F-6069444A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零点</a:t>
            </a:r>
            <a:r>
              <a:rPr lang="en-US" altLang="zh-CN" sz="2800"/>
              <a:t>z</a:t>
            </a:r>
            <a:r>
              <a:rPr lang="en-US" altLang="zh-CN" sz="2800" baseline="-25000"/>
              <a:t>1</a:t>
            </a:r>
            <a:r>
              <a:rPr lang="en-US" altLang="zh-CN" sz="2800"/>
              <a:t>=0</a:t>
            </a:r>
            <a:r>
              <a:rPr lang="zh-CN" altLang="en-US" sz="2800"/>
              <a:t>；共轭极点</a:t>
            </a:r>
            <a:r>
              <a:rPr lang="en-US" altLang="zh-CN" sz="2800"/>
              <a:t>p</a:t>
            </a:r>
            <a:r>
              <a:rPr lang="en-US" altLang="zh-CN" sz="2800" baseline="-25000"/>
              <a:t>1</a:t>
            </a:r>
            <a:r>
              <a:rPr lang="en-US" altLang="zh-CN" sz="2800"/>
              <a:t>≈-40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r>
              <a:rPr lang="en-US" altLang="zh-CN" sz="2800"/>
              <a:t>+j1000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r>
              <a:rPr lang="en-US" altLang="zh-CN" sz="2800"/>
              <a:t>, p</a:t>
            </a:r>
            <a:r>
              <a:rPr lang="en-US" altLang="zh-CN" sz="2800" baseline="-25000"/>
              <a:t>2</a:t>
            </a:r>
            <a:r>
              <a:rPr lang="en-US" altLang="zh-CN" sz="2800"/>
              <a:t>≈-40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r>
              <a:rPr lang="en-US" altLang="zh-CN" sz="2800"/>
              <a:t>-j1000</a:t>
            </a:r>
            <a:r>
              <a:rPr lang="en-US" altLang="zh-CN" sz="2800">
                <a:latin typeface="Symbol" panose="05050102010706020507" pitchFamily="18" charset="2"/>
              </a:rPr>
              <a:t>p</a:t>
            </a:r>
            <a:endParaRPr lang="zh-CN" altLang="en-US" sz="2800" dirty="0">
              <a:latin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DD8FE-9D75-4A02-AF17-D8EBBCE973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885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1004C8-CF11-4F45-A27B-416E3D39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200"/>
              <a:t>零点</a:t>
            </a:r>
            <a:r>
              <a:rPr lang="en-US" altLang="zh-CN" sz="2200"/>
              <a:t>z</a:t>
            </a:r>
            <a:r>
              <a:rPr lang="en-US" altLang="zh-CN" sz="2200" baseline="-25000"/>
              <a:t>1</a:t>
            </a:r>
            <a:r>
              <a:rPr lang="en-US" altLang="zh-CN" sz="2200"/>
              <a:t>=j1000</a:t>
            </a:r>
            <a:r>
              <a:rPr lang="en-US" altLang="zh-CN" sz="2200">
                <a:latin typeface="Symbol" panose="05050102010706020507" pitchFamily="18" charset="2"/>
              </a:rPr>
              <a:t>p</a:t>
            </a:r>
            <a:r>
              <a:rPr lang="en-US" altLang="zh-CN" sz="2200"/>
              <a:t>, z</a:t>
            </a:r>
            <a:r>
              <a:rPr lang="en-US" altLang="zh-CN" sz="2200" baseline="-25000"/>
              <a:t>2</a:t>
            </a:r>
            <a:r>
              <a:rPr lang="en-US" altLang="zh-CN" sz="2200"/>
              <a:t>=-j1000</a:t>
            </a:r>
            <a:r>
              <a:rPr lang="en-US" altLang="zh-CN" sz="2200">
                <a:latin typeface="Symbol" panose="05050102010706020507" pitchFamily="18" charset="2"/>
              </a:rPr>
              <a:t>p</a:t>
            </a:r>
            <a:r>
              <a:rPr lang="zh-CN" altLang="en-US" sz="2200"/>
              <a:t>；极点</a:t>
            </a:r>
            <a:r>
              <a:rPr lang="en-US" altLang="zh-CN" sz="2200"/>
              <a:t>p</a:t>
            </a:r>
            <a:r>
              <a:rPr lang="en-US" altLang="zh-CN" sz="2200" baseline="-25000"/>
              <a:t>1</a:t>
            </a:r>
            <a:r>
              <a:rPr lang="en-US" altLang="zh-CN" sz="2200"/>
              <a:t>≈-40</a:t>
            </a:r>
            <a:r>
              <a:rPr lang="en-US" altLang="zh-CN" sz="2200">
                <a:latin typeface="Symbol" panose="05050102010706020507" pitchFamily="18" charset="2"/>
              </a:rPr>
              <a:t>p</a:t>
            </a:r>
            <a:r>
              <a:rPr lang="en-US" altLang="zh-CN" sz="2200"/>
              <a:t>+j1000</a:t>
            </a:r>
            <a:r>
              <a:rPr lang="en-US" altLang="zh-CN" sz="2200">
                <a:latin typeface="Symbol" panose="05050102010706020507" pitchFamily="18" charset="2"/>
              </a:rPr>
              <a:t>p</a:t>
            </a:r>
            <a:r>
              <a:rPr lang="en-US" altLang="zh-CN" sz="2200"/>
              <a:t>, p</a:t>
            </a:r>
            <a:r>
              <a:rPr lang="en-US" altLang="zh-CN" sz="2200" baseline="-25000"/>
              <a:t>2</a:t>
            </a:r>
            <a:r>
              <a:rPr lang="en-US" altLang="zh-CN" sz="2200"/>
              <a:t>≈-40</a:t>
            </a:r>
            <a:r>
              <a:rPr lang="en-US" altLang="zh-CN" sz="2200">
                <a:latin typeface="Symbol" panose="05050102010706020507" pitchFamily="18" charset="2"/>
              </a:rPr>
              <a:t>p</a:t>
            </a:r>
            <a:r>
              <a:rPr lang="en-US" altLang="zh-CN" sz="2200"/>
              <a:t>-j1000</a:t>
            </a:r>
            <a:r>
              <a:rPr lang="en-US" altLang="zh-CN" sz="2200">
                <a:latin typeface="Symbol" panose="05050102010706020507" pitchFamily="18" charset="2"/>
              </a:rPr>
              <a:t>p</a:t>
            </a:r>
            <a:endParaRPr lang="zh-CN" altLang="en-US" sz="2200" dirty="0">
              <a:latin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E21E76-6DF2-44C3-8CE1-E113F315DD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300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2703F5-B527-407F-A417-17CBB89B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/>
              <a:t>零点</a:t>
            </a:r>
            <a:r>
              <a:rPr lang="en-US" altLang="zh-CN" sz="2400"/>
              <a:t>z</a:t>
            </a:r>
            <a:r>
              <a:rPr lang="en-US" altLang="zh-CN" sz="2400" baseline="-25000"/>
              <a:t>1</a:t>
            </a:r>
            <a:r>
              <a:rPr lang="en-US" altLang="zh-CN" sz="2400"/>
              <a:t>=j800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r>
              <a:rPr lang="en-US" altLang="zh-CN" sz="2400"/>
              <a:t>, z</a:t>
            </a:r>
            <a:r>
              <a:rPr lang="en-US" altLang="zh-CN" sz="2400" baseline="-25000"/>
              <a:t>2</a:t>
            </a:r>
            <a:r>
              <a:rPr lang="en-US" altLang="zh-CN" sz="2400"/>
              <a:t>=-j800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r>
              <a:rPr lang="zh-CN" altLang="en-US" sz="2400"/>
              <a:t>；极点</a:t>
            </a:r>
            <a:r>
              <a:rPr lang="en-US" altLang="zh-CN" sz="2400"/>
              <a:t>p</a:t>
            </a:r>
            <a:r>
              <a:rPr lang="en-US" altLang="zh-CN" sz="2400" baseline="-25000"/>
              <a:t>1</a:t>
            </a:r>
            <a:r>
              <a:rPr lang="en-US" altLang="zh-CN" sz="2400"/>
              <a:t>≈-40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r>
              <a:rPr lang="en-US" altLang="zh-CN" sz="2400"/>
              <a:t>+j800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r>
              <a:rPr lang="en-US" altLang="zh-CN" sz="2400"/>
              <a:t>, p</a:t>
            </a:r>
            <a:r>
              <a:rPr lang="en-US" altLang="zh-CN" sz="2400" baseline="-25000"/>
              <a:t>2</a:t>
            </a:r>
            <a:r>
              <a:rPr lang="en-US" altLang="zh-CN" sz="2400"/>
              <a:t>≈-40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r>
              <a:rPr lang="en-US" altLang="zh-CN" sz="2400"/>
              <a:t>-j800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endParaRPr lang="zh-CN" altLang="en-US" sz="2400" dirty="0">
              <a:latin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F5BB4E-4EFF-49FB-A8F7-A8CF8B3C7D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4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02B2FD-AB22-42DA-8C8D-37E8FCDC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/>
              <a:t>零点</a:t>
            </a:r>
            <a:r>
              <a:rPr lang="en-US" altLang="zh-CN" sz="2400"/>
              <a:t>z</a:t>
            </a:r>
            <a:r>
              <a:rPr lang="en-US" altLang="zh-CN" sz="2400" baseline="-25000"/>
              <a:t>1</a:t>
            </a:r>
            <a:r>
              <a:rPr lang="en-US" altLang="zh-CN" sz="2400"/>
              <a:t>=j600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r>
              <a:rPr lang="en-US" altLang="zh-CN" sz="2400"/>
              <a:t>, z</a:t>
            </a:r>
            <a:r>
              <a:rPr lang="en-US" altLang="zh-CN" sz="2400" baseline="-25000"/>
              <a:t>2</a:t>
            </a:r>
            <a:r>
              <a:rPr lang="en-US" altLang="zh-CN" sz="2400"/>
              <a:t>=-j600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r>
              <a:rPr lang="zh-CN" altLang="en-US" sz="2400"/>
              <a:t>；极点</a:t>
            </a:r>
            <a:r>
              <a:rPr lang="en-US" altLang="zh-CN" sz="2400"/>
              <a:t>p</a:t>
            </a:r>
            <a:r>
              <a:rPr lang="en-US" altLang="zh-CN" sz="2400" baseline="-25000"/>
              <a:t>1</a:t>
            </a:r>
            <a:r>
              <a:rPr lang="en-US" altLang="zh-CN" sz="2400"/>
              <a:t>≈-40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r>
              <a:rPr lang="en-US" altLang="zh-CN" sz="2400"/>
              <a:t>+j600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r>
              <a:rPr lang="en-US" altLang="zh-CN" sz="2400"/>
              <a:t>, p</a:t>
            </a:r>
            <a:r>
              <a:rPr lang="en-US" altLang="zh-CN" sz="2400" baseline="-25000"/>
              <a:t>2</a:t>
            </a:r>
            <a:r>
              <a:rPr lang="en-US" altLang="zh-CN" sz="2400"/>
              <a:t>≈-40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r>
              <a:rPr lang="en-US" altLang="zh-CN" sz="2400"/>
              <a:t>-j600</a:t>
            </a:r>
            <a:r>
              <a:rPr lang="en-US" altLang="zh-CN" sz="2400">
                <a:latin typeface="Symbol" panose="05050102010706020507" pitchFamily="18" charset="2"/>
              </a:rPr>
              <a:t>p</a:t>
            </a:r>
            <a:endParaRPr lang="zh-CN" altLang="en-US" sz="2400" dirty="0">
              <a:latin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516F6A-D61B-446B-BC29-2E6EE476E6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60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8DEFBD-B187-4F1B-83C7-2651F801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1B0A65-D304-4B61-BAD7-0AC5F42AD6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50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0FF1EE-7263-4535-80FD-446FB295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8148DD-D547-47EE-BB7B-48901EF2B1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97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6655A4-0E9F-4CB0-8142-A00535EB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3A999A-3D3B-4690-A42F-CCE59BC8C1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64919"/>
      </p:ext>
    </p:extLst>
  </p:cSld>
  <p:clrMapOvr>
    <a:masterClrMapping/>
  </p:clrMapOvr>
  <p:transition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33C73B-2F71-4347-99FB-5F033B7F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6926BB-69CD-4C47-8113-675B611338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0064"/>
      </p:ext>
    </p:extLst>
  </p:cSld>
  <p:clrMapOvr>
    <a:masterClrMapping/>
  </p:clrMapOvr>
  <p:transition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A2D07D-FD89-444D-92C7-AC03AEF5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 </a:t>
            </a:r>
            <a:r>
              <a:rPr lang="zh-CN" altLang="en-US"/>
              <a:t>连续时间信号与系统的复频域分析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AAAABA-6B7F-4077-84B8-846B06BD59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8AEB9F-9DA1-4903-8534-D47D2E19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5A4E73-014C-4E2A-BCF1-13B24A0D4B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9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DB6F7E-27B9-4D62-974C-4CBAAFF3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47D59F-17AB-4791-BB22-BE0BD70405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5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A9B42A-5F06-451F-A9B1-9625787A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5CDEAF-A194-450E-A11F-31FDFF644F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2B87B5-953E-4406-8743-A568B3AF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4861BE-30A4-4CE4-92CA-AA053BC9E4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0098"/>
      </p:ext>
    </p:extLst>
  </p:cSld>
  <p:clrMapOvr>
    <a:masterClrMapping/>
  </p:clrMapOvr>
  <p:transition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30849E-B9BB-4A39-851A-0DD4D151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C7FEA1-CEF1-4A45-95A3-E92B50A5E3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88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0594B2-C95E-4BB8-B12B-D8158A6A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B40181-AD52-41AE-A8A7-C937FF1CA8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22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7109A9-7E6A-4B11-BD60-75527D5F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kumimoji="1" lang="en-US" altLang="zh-CN" sz="2800" b="1">
                <a:latin typeface="仿宋" panose="02010609060101010101" pitchFamily="49" charset="-122"/>
                <a:ea typeface="仿宋" panose="02010609060101010101" pitchFamily="49" charset="-122"/>
              </a:rPr>
              <a:t>【</a:t>
            </a:r>
            <a:r>
              <a:rPr kumimoji="1" lang="zh-CN" altLang="en-US" sz="2800" b="1">
                <a:latin typeface="仿宋" panose="02010609060101010101" pitchFamily="49" charset="-122"/>
                <a:ea typeface="仿宋" panose="02010609060101010101" pitchFamily="49" charset="-122"/>
              </a:rPr>
              <a:t>例</a:t>
            </a:r>
            <a:r>
              <a:rPr kumimoji="1" lang="en-US" altLang="zh-CN" sz="2800" b="1">
                <a:latin typeface="仿宋" panose="02010609060101010101" pitchFamily="49" charset="-122"/>
                <a:ea typeface="仿宋" panose="02010609060101010101" pitchFamily="49" charset="-122"/>
              </a:rPr>
              <a:t>】</a:t>
            </a:r>
            <a:r>
              <a:rPr kumimoji="1" lang="zh-CN" altLang="en-US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利用时移特性和线性特性，</a:t>
            </a:r>
            <a:r>
              <a:rPr kumimoji="1" lang="zh-CN" altLang="en-GB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</a:t>
            </a:r>
            <a:r>
              <a:rPr kumimoji="1" lang="zh-CN" altLang="en-US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解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GB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的单边</a:t>
            </a:r>
            <a:r>
              <a:rPr kumimoji="1" lang="en-GB" altLang="zh-CN" sz="28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Laplace</a:t>
            </a:r>
            <a:r>
              <a:rPr kumimoji="1" lang="zh-CN" altLang="en-GB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变换</a:t>
            </a:r>
            <a:r>
              <a:rPr kumimoji="1" lang="zh-CN" altLang="en-US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kumimoji="1" lang="zh-CN" altLang="en-US" sz="28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DFEA1-871D-4D56-B976-1A6B8FE4EB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45681"/>
      </p:ext>
    </p:extLst>
  </p:cSld>
  <p:clrMapOvr>
    <a:masterClrMapping/>
  </p:clrMapOvr>
  <p:transition>
    <p:plus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E0906E-6D9E-4573-BC22-2824BD6A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9B95A5-DA32-4E47-8657-8F6E1C1DF4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07858"/>
      </p:ext>
    </p:extLst>
  </p:cSld>
  <p:clrMapOvr>
    <a:masterClrMapping/>
  </p:clrMapOvr>
  <p:transition>
    <p:plus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6CBE10-FEEC-42B3-99FC-3E2A0D42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91954B-7111-410C-8E48-7DA216F57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0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E6801B-05FA-4923-BBBF-E5160386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6FF015-9539-4084-9518-C3FE1E20D9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7250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159A89-54B6-4853-AD4E-E592AF3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 </a:t>
            </a:r>
            <a:r>
              <a:rPr lang="zh-CN" altLang="en-US"/>
              <a:t>连续时间信号与系统的复频域分析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93D2D4-8897-401A-A86C-888714D6F4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DA4D37-78BB-4D6E-BB22-C1DB329D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FFA8A5-800C-4B10-A165-61C462D199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85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FFBADE-D85A-4CA8-862B-4AF84C92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447E08-2CD6-4151-AFBE-C6A9D5C9EC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15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9734A8-4502-4670-9A76-4F993194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kumimoji="1" lang="en-US" altLang="zh-CN" sz="2800" b="1">
                <a:latin typeface="仿宋" panose="02010609060101010101" pitchFamily="49" charset="-122"/>
                <a:ea typeface="仿宋" panose="02010609060101010101" pitchFamily="49" charset="-122"/>
              </a:rPr>
              <a:t>【</a:t>
            </a:r>
            <a:r>
              <a:rPr kumimoji="1" lang="zh-CN" altLang="en-US" sz="2800" b="1">
                <a:latin typeface="仿宋" panose="02010609060101010101" pitchFamily="49" charset="-122"/>
                <a:ea typeface="仿宋" panose="02010609060101010101" pitchFamily="49" charset="-122"/>
              </a:rPr>
              <a:t>例</a:t>
            </a:r>
            <a:r>
              <a:rPr kumimoji="1" lang="en-US" altLang="zh-CN" sz="2800" b="1">
                <a:latin typeface="仿宋" panose="02010609060101010101" pitchFamily="49" charset="-122"/>
                <a:ea typeface="仿宋" panose="02010609060101010101" pitchFamily="49" charset="-122"/>
              </a:rPr>
              <a:t>】</a:t>
            </a:r>
            <a:r>
              <a:rPr kumimoji="1" lang="zh-CN" altLang="en-GB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试</a:t>
            </a:r>
            <a:r>
              <a:rPr kumimoji="1" lang="zh-CN" altLang="en-US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利用卷积特性求解</a:t>
            </a:r>
            <a:r>
              <a:rPr kumimoji="1" lang="zh-CN" altLang="en-GB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如图所示信号的单边</a:t>
            </a:r>
            <a:r>
              <a:rPr kumimoji="1" lang="en-GB" altLang="zh-CN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</a:rPr>
              <a:t>Laplace</a:t>
            </a:r>
            <a:r>
              <a:rPr kumimoji="1" lang="zh-CN" altLang="en-GB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变换</a:t>
            </a:r>
            <a:r>
              <a:rPr kumimoji="1" lang="zh-CN" altLang="en-US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kumimoji="1" lang="zh-CN" altLang="en-US" sz="28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1857A6-8D3F-4945-A80F-F27DDFF99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1735"/>
      </p:ext>
    </p:extLst>
  </p:cSld>
  <p:clrMapOvr>
    <a:masterClrMapping/>
  </p:clrMapOvr>
  <p:transition>
    <p:plus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77FC75-6DE5-4BD2-B5AF-10E4D1CB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B67D41-4F36-47FA-A3A1-56963F6AD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1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A68D02-50EF-4912-9E1D-EE00882D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F6010-C0D1-4DB5-B545-FEAC9366EC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19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018A1B-F7B5-4412-9BE3-0CDDEE81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150000"/>
              </a:lnSpc>
              <a:defRPr/>
            </a:pPr>
            <a:r>
              <a:rPr kumimoji="1" lang="en-US" altLang="zh-CN" sz="2800" b="1">
                <a:latin typeface="仿宋" panose="02010609060101010101" pitchFamily="49" charset="-122"/>
                <a:ea typeface="仿宋" panose="02010609060101010101" pitchFamily="49" charset="-122"/>
              </a:rPr>
              <a:t>【</a:t>
            </a:r>
            <a:r>
              <a:rPr kumimoji="1" lang="zh-CN" altLang="en-US" sz="2800" b="1">
                <a:latin typeface="仿宋" panose="02010609060101010101" pitchFamily="49" charset="-122"/>
                <a:ea typeface="仿宋" panose="02010609060101010101" pitchFamily="49" charset="-122"/>
              </a:rPr>
              <a:t>例</a:t>
            </a:r>
            <a:r>
              <a:rPr kumimoji="1" lang="en-US" altLang="zh-CN" sz="2800" b="1">
                <a:latin typeface="仿宋" panose="02010609060101010101" pitchFamily="49" charset="-122"/>
                <a:ea typeface="仿宋" panose="02010609060101010101" pitchFamily="49" charset="-122"/>
              </a:rPr>
              <a:t>】</a:t>
            </a:r>
            <a:r>
              <a:rPr kumimoji="1" lang="zh-CN" altLang="en-US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利用指数加权特性求解下列</a:t>
            </a:r>
            <a:r>
              <a:rPr kumimoji="1" lang="zh-CN" altLang="en-GB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信号的单边</a:t>
            </a:r>
            <a:r>
              <a:rPr kumimoji="1" lang="en-GB" altLang="zh-CN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</a:rPr>
              <a:t>Laplace</a:t>
            </a:r>
            <a:r>
              <a:rPr kumimoji="1" lang="zh-CN" altLang="en-GB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变换</a:t>
            </a:r>
            <a:r>
              <a:rPr kumimoji="1" lang="en-US" altLang="zh-CN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</a:rPr>
              <a:t>:</a:t>
            </a:r>
            <a:br>
              <a:rPr kumimoji="1" lang="en-US" altLang="zh-CN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</a:rPr>
            </a:br>
            <a:r>
              <a:rPr lang="en-US" altLang="zh-CN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</a:rPr>
              <a:t>e</a:t>
            </a:r>
            <a:r>
              <a:rPr lang="en-US" altLang="zh-CN" sz="2800" i="1" baseline="30000">
                <a:solidFill>
                  <a:schemeClr val="tx1"/>
                </a:solidFill>
                <a:latin typeface="Symbol" pitchFamily="18" charset="2"/>
                <a:ea typeface="仿宋" panose="02010609060101010101" pitchFamily="49" charset="-122"/>
                <a:cs typeface="Times New Roman" pitchFamily="18" charset="0"/>
                <a:sym typeface="Symbol" pitchFamily="18" charset="2"/>
              </a:rPr>
              <a:t>-</a:t>
            </a:r>
            <a:r>
              <a:rPr lang="en-US" altLang="zh-CN" sz="2800" i="1" baseline="30000">
                <a:solidFill>
                  <a:schemeClr val="tx1"/>
                </a:solidFill>
                <a:latin typeface="Symbol" pitchFamily="18" charset="2"/>
                <a:ea typeface="仿宋" panose="02010609060101010101" pitchFamily="49" charset="-122"/>
                <a:cs typeface="Times New Roman" pitchFamily="18" charset="0"/>
                <a:sym typeface="Symbol"/>
              </a:rPr>
              <a:t>a</a:t>
            </a:r>
            <a:r>
              <a:rPr lang="en-US" altLang="zh-CN" sz="2800" i="1" baseline="300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 pitchFamily="18" charset="2"/>
              </a:rPr>
              <a:t>t </a:t>
            </a:r>
            <a:r>
              <a:rPr lang="en-US" altLang="zh-CN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 pitchFamily="18" charset="2"/>
              </a:rPr>
              <a:t>cos(</a:t>
            </a:r>
            <a:r>
              <a:rPr lang="en-US" altLang="zh-CN" sz="2800" i="1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/>
              </a:rPr>
              <a:t>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/>
              </a:rPr>
              <a:t>0</a:t>
            </a:r>
            <a:r>
              <a:rPr lang="en-US" altLang="zh-CN" sz="2800" i="1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/>
              </a:rPr>
              <a:t>t</a:t>
            </a:r>
            <a:r>
              <a:rPr lang="en-US" altLang="zh-CN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/>
              </a:rPr>
              <a:t>)</a:t>
            </a:r>
            <a:r>
              <a:rPr lang="en-US" altLang="zh-CN" sz="2800" i="1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 pitchFamily="18" charset="2"/>
              </a:rPr>
              <a:t>u</a:t>
            </a:r>
            <a:r>
              <a:rPr lang="en-US" altLang="zh-CN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zh-CN" sz="2800" i="1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 pitchFamily="18" charset="2"/>
              </a:rPr>
              <a:t>t</a:t>
            </a:r>
            <a:r>
              <a:rPr lang="en-US" altLang="zh-CN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 pitchFamily="18" charset="2"/>
              </a:rPr>
              <a:t>)</a:t>
            </a:r>
            <a:r>
              <a:rPr lang="zh-CN" altLang="en-US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 pitchFamily="18" charset="2"/>
              </a:rPr>
              <a:t>，</a:t>
            </a:r>
            <a:r>
              <a:rPr lang="en-US" altLang="zh-CN" sz="2800" i="1">
                <a:solidFill>
                  <a:schemeClr val="tx1"/>
                </a:solidFill>
                <a:latin typeface="Symbol" pitchFamily="18" charset="2"/>
                <a:ea typeface="仿宋" panose="02010609060101010101" pitchFamily="49" charset="-122"/>
                <a:cs typeface="Times New Roman" pitchFamily="18" charset="0"/>
                <a:sym typeface="Symbol" pitchFamily="18" charset="2"/>
              </a:rPr>
              <a:t>a</a:t>
            </a:r>
            <a:r>
              <a:rPr lang="zh-CN" altLang="en-US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  <a:sym typeface="Symbol" pitchFamily="18" charset="2"/>
              </a:rPr>
              <a:t>为实数。</a:t>
            </a:r>
            <a:endParaRPr lang="zh-CN" alt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103E26-1DAD-49A2-82B7-91D5998E4C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5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7FCD59-8E22-4F89-8258-45F2F7B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A6CC37-C792-489E-8FA9-1829FD979C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52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D297A3-363A-46E2-91C5-CD9AA027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8855A1-0717-4016-B1CE-5FD27D95C0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84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DC3B16-EBB3-4845-96B7-5E3A6EF2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913816-3830-46E9-B327-5C3B23BE43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7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6B82F5-7D88-4C64-BBC0-05294A33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BA4FD7-AF61-4E50-8DA0-B830DEB4D4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5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191688-BA0E-4654-8F1F-0886ACC1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 </a:t>
            </a:r>
            <a:r>
              <a:rPr lang="zh-CN" altLang="en-US"/>
              <a:t>连续时间信号与系统的复频域分析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EC7D7C-2226-44C2-BA75-D5A4CDB301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89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F0ABED-B555-41AC-AD45-B395CDA8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D21F44-0D16-4E10-AAEC-1E90A2DE91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23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2A2279-F1E8-47D2-A710-AE03FA6F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800">
                <a:solidFill>
                  <a:srgbClr val="003399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斜坡信号</a:t>
            </a:r>
            <a:r>
              <a:rPr lang="en-US" altLang="zh-CN" sz="2800" i="1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tu</a:t>
            </a:r>
            <a:r>
              <a:rPr lang="en-US" altLang="zh-CN" sz="2800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sz="2800">
                <a:solidFill>
                  <a:srgbClr val="003399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，阶跃信号</a:t>
            </a:r>
            <a:r>
              <a:rPr lang="en-US" altLang="zh-CN" sz="2800" i="1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u</a:t>
            </a:r>
            <a:r>
              <a:rPr lang="en-US" altLang="zh-CN" sz="2800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</a:t>
            </a:r>
            <a:r>
              <a:rPr lang="en-US" altLang="zh-CN" sz="2800" i="1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t</a:t>
            </a:r>
            <a:r>
              <a:rPr lang="en-US" altLang="zh-CN" sz="2800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)</a:t>
            </a:r>
            <a:r>
              <a:rPr kumimoji="1" lang="zh-CN" altLang="en-US" sz="2800">
                <a:solidFill>
                  <a:srgbClr val="003399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，冲激信号</a:t>
            </a:r>
            <a:r>
              <a:rPr lang="zh-CN" altLang="en-US" sz="2800" i="1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</a:t>
            </a:r>
            <a:r>
              <a:rPr lang="en-US" altLang="zh-CN" sz="2800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i="1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t</a:t>
            </a:r>
            <a:r>
              <a:rPr lang="en-US" altLang="zh-CN" sz="2800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sz="2800">
                <a:solidFill>
                  <a:srgbClr val="003399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及其</a:t>
            </a:r>
            <a:r>
              <a:rPr kumimoji="1" lang="en-US" altLang="zh-CN" sz="2800" i="1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kumimoji="1" lang="zh-CN" altLang="en-US" sz="2800">
                <a:solidFill>
                  <a:srgbClr val="003399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阶导数</a:t>
            </a:r>
            <a:r>
              <a:rPr lang="zh-CN" altLang="en-US" sz="2800" i="1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</a:t>
            </a:r>
            <a:r>
              <a:rPr lang="en-US" altLang="zh-CN" sz="2800" baseline="30000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i="1" baseline="30000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800" baseline="30000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800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i="1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t</a:t>
            </a:r>
            <a:r>
              <a:rPr lang="en-US" altLang="zh-CN" sz="2800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sz="2800">
                <a:solidFill>
                  <a:srgbClr val="003399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在</a:t>
            </a:r>
            <a:r>
              <a:rPr kumimoji="1" lang="en-US" altLang="zh-CN" sz="2800" i="1">
                <a:solidFill>
                  <a:srgbClr val="003399"/>
                </a:solidFill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S</a:t>
            </a:r>
            <a:r>
              <a:rPr kumimoji="1" lang="zh-CN" altLang="en-US" sz="2800">
                <a:solidFill>
                  <a:srgbClr val="003399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域的关系</a:t>
            </a:r>
            <a:endParaRPr kumimoji="1" lang="zh-CN" altLang="en-US" sz="2800" dirty="0">
              <a:solidFill>
                <a:srgbClr val="00339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3DFE9A-884F-46F2-8113-4495121739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4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0CB901-B726-433E-8348-844C8122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150000"/>
              </a:lnSpc>
              <a:defRPr/>
            </a:pPr>
            <a:r>
              <a:rPr kumimoji="1" lang="en-US" altLang="zh-CN" sz="2800" b="1">
                <a:latin typeface="仿宋" panose="02010609060101010101" pitchFamily="49" charset="-122"/>
                <a:ea typeface="仿宋" panose="02010609060101010101" pitchFamily="49" charset="-122"/>
              </a:rPr>
              <a:t>【</a:t>
            </a:r>
            <a:r>
              <a:rPr kumimoji="1" lang="zh-CN" altLang="en-US" sz="2800" b="1">
                <a:latin typeface="仿宋" panose="02010609060101010101" pitchFamily="49" charset="-122"/>
                <a:ea typeface="仿宋" panose="02010609060101010101" pitchFamily="49" charset="-122"/>
              </a:rPr>
              <a:t>例</a:t>
            </a:r>
            <a:r>
              <a:rPr kumimoji="1" lang="en-US" altLang="zh-CN" sz="2800" b="1">
                <a:latin typeface="仿宋" panose="02010609060101010101" pitchFamily="49" charset="-122"/>
                <a:ea typeface="仿宋" panose="02010609060101010101" pitchFamily="49" charset="-122"/>
              </a:rPr>
              <a:t>】</a:t>
            </a:r>
            <a:r>
              <a:rPr kumimoji="1" lang="zh-CN" altLang="en-US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利用微分特性</a:t>
            </a:r>
            <a:r>
              <a:rPr kumimoji="1" lang="zh-CN" altLang="en-GB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</a:t>
            </a:r>
            <a:r>
              <a:rPr kumimoji="1" lang="zh-CN" altLang="en-US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解</a:t>
            </a:r>
            <a:r>
              <a:rPr kumimoji="1" lang="zh-CN" altLang="en-GB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如图所示信号的单边</a:t>
            </a:r>
            <a:r>
              <a:rPr kumimoji="1" lang="en-GB" altLang="zh-CN" sz="2800">
                <a:solidFill>
                  <a:schemeClr val="tx1"/>
                </a:solidFill>
                <a:latin typeface="Times New Roman" pitchFamily="18" charset="0"/>
                <a:ea typeface="仿宋" panose="02010609060101010101" pitchFamily="49" charset="-122"/>
                <a:cs typeface="Times New Roman" pitchFamily="18" charset="0"/>
              </a:rPr>
              <a:t>Laplace</a:t>
            </a:r>
            <a:r>
              <a:rPr kumimoji="1" lang="zh-CN" altLang="en-GB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变换</a:t>
            </a:r>
            <a:r>
              <a:rPr kumimoji="1" lang="zh-CN" altLang="en-US"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kumimoji="1" lang="zh-CN" altLang="en-US" sz="28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A5E301-ABF0-42C1-8670-4CD10E703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28925"/>
      </p:ext>
    </p:extLst>
  </p:cSld>
  <p:clrMapOvr>
    <a:masterClrMapping/>
  </p:clrMapOvr>
  <p:transition>
    <p:plus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A7BD1E-E498-4D16-B9C1-E7FFD206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B425F7-6446-4C0B-B09C-899A61CA15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18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5B4C91-99C1-478C-9BD2-DFD7A851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93C455-BD4F-481D-8B46-35866CB0CE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20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7D2B9D-A091-4E3B-BC0A-17BA5181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698CA3-0F50-4CB8-86D2-B26EE78FD2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7418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06FA1E-0F8C-4D27-B751-A63F37C8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BDDB48-9C28-41C0-876D-64D4663B9F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12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58D34D-A01D-43E0-9297-AC9B1969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974389-F574-4605-8FB8-59E615648E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18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7635BA-A7C8-438E-9D0D-80282484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854BF1-0C89-4B7F-AC79-0B747FEB4C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4895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D41CB7-83F6-44FC-AEBC-E7817C39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98A4D-72DB-41B0-AFAD-DEE70109B8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8643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994B2D-93B9-4D9B-9F98-EFE5D114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7FE84-8305-4F47-B329-7299AC0366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1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E1B499-081A-4FD4-8DD9-FCFDBB72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13A1DF-7EEB-4B6D-B73C-AC9EC40099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00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822019-371F-40A6-BFD1-6601005C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496186-7753-44AC-9BA4-44712C4CD7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8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CC31BC-4383-4AB2-AA94-D4361547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D09B6F-F0BC-4288-84CE-FEA6433DC4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5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84FF8A-45A9-4673-87D8-1CA115E9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779918-19DE-416B-9273-132D1F951C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64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D3034F-F863-494A-ABE2-594A3577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55B310-ED97-439B-88B9-C66003B10A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48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F6AD8D-A5FB-49DD-9CBA-ABF7B896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B64492-884A-4B0A-BA1B-87885A0D18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87798"/>
      </p:ext>
    </p:extLst>
  </p:cSld>
  <p:clrMapOvr>
    <a:masterClrMapping/>
  </p:clrMapOvr>
  <p:transition>
    <p:plus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0F0EE2-5AF6-4BC7-AEFD-4D2FE450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68F00E-8EEA-4432-8497-DC472E6399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94673"/>
      </p:ext>
    </p:extLst>
  </p:cSld>
  <p:clrMapOvr>
    <a:masterClrMapping/>
  </p:clrMapOvr>
  <p:transition>
    <p:plus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D58984-F471-4F90-B9AF-526E25F5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365EE6-F0ED-45EC-85F8-879DD4AECA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48190"/>
      </p:ext>
    </p:extLst>
  </p:cSld>
  <p:clrMapOvr>
    <a:masterClrMapping/>
  </p:clrMapOvr>
  <p:transition>
    <p:plus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70B9E4-3D4A-4E82-BE2D-DC509346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5D0D6F-7610-4AE0-90E5-F7B6178B5D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59353A-AB64-46CF-A86D-F3D25972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020451-5B0B-4E06-88A7-99C481B2F1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3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886371-FDCF-4F3C-8CD3-FC8C8CF7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1676D4-7E1C-4805-93C6-5E5C2D4337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25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9A4994-E011-41EC-8134-04736770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7ECD2C-760D-476A-8FDF-06F3A1D14F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37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560500-C970-487D-ACA6-0699CCB7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238EB6-3CB6-4071-A233-0DC8118C27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16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D9FA4E-F80B-4B50-ACD8-50FD064A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DD1835-51EE-4B72-BFFE-741BB44314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1115"/>
      </p:ext>
    </p:extLst>
  </p:cSld>
  <p:clrMapOvr>
    <a:masterClrMapping/>
  </p:clrMapOvr>
  <p:transition>
    <p:push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436B51-788F-4B59-BCC6-EF1A1111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AE4E6B-9463-467D-A74B-D3F35EA579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51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D01DCE-86BC-4D2A-A24A-D2961999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7A1AE3-9D5A-44C8-8B17-3870EE55FE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24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8F42DD-33CA-4D54-B376-0DFBD4FC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B2A352-65F2-400D-82FA-A47898BA4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8543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A5B82B-F3D9-45B6-8A6D-A7A008ECF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BA5E8A-E9AC-43D1-AA9E-EFEF5CDC1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69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F33052-11EB-42B9-A26B-6D815943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F1005B-362F-44AB-BD87-3C6CDE1C58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0690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7E9810-44CC-4A09-BF55-218A5F72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F5A3A6-169B-411E-9C8E-80C4A93997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088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47AE72-6963-4991-9FDB-950C843E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2D53F8-E82D-4FF3-8353-BC2A0950E7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913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F32431-4A27-4C80-A9EE-601331BA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E97203-4457-48E0-A41C-47EEB54929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61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C6F5CE-F108-4F48-ACBD-C2A3E4CF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F1D615-077D-4164-992D-183966FDA6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41605"/>
      </p:ext>
    </p:extLst>
  </p:cSld>
  <p:clrMapOvr>
    <a:masterClrMapping/>
  </p:clrMapOvr>
  <p:transition>
    <p:push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6F03BA-B93C-4C86-BC6C-B7C4FAD0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E4B25A-EC55-45DD-BD13-BCB21E2575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643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3A43B0-2F90-4E47-80DE-C3948173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6A1C4A-9079-4A0F-93E6-7AA7AF9FED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8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4F9FA0-07F1-4F5E-960A-194A3C15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2B43EB-EF7F-4F9E-8DDA-7229DF5CCA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56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F5F51E-9416-4BAE-95A4-39EEA15E9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602D0D-9E24-48F9-A89D-5412DF9537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1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8FF5B6-0D61-4396-A240-E6F9FB04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CCE097-168D-49B6-AAD3-BE1C1D8E93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77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590FE5-5997-489A-91FF-B3F43C12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5DCEA7-4F4B-4C10-8D8E-9343B85116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249"/>
      </p:ext>
    </p:extLst>
  </p:cSld>
  <p:clrMapOvr>
    <a:masterClrMapping/>
  </p:clrMapOvr>
  <p:transition>
    <p:plus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2038CC-B1A1-4E52-A2BE-661883CE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系统响应的复频域分析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C03182-E687-4ADB-B4F3-D979284B4D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675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E08B37-C5D0-4B73-A652-2C0C7240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6.2 </a:t>
            </a:r>
            <a:r>
              <a:rPr lang="zh-CN" altLang="en-US" sz="4000"/>
              <a:t>连续时间</a:t>
            </a:r>
            <a:r>
              <a:rPr lang="en-US" altLang="zh-CN" sz="4000"/>
              <a:t>LTI</a:t>
            </a:r>
            <a:r>
              <a:rPr lang="zh-CN" altLang="en-US" sz="4000"/>
              <a:t>系统响应的复频域分析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8F71F9-24F0-469A-9904-33358D824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340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B55D7B-48C4-4349-A016-C4D4F4EB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6.2 </a:t>
            </a:r>
            <a:r>
              <a:rPr lang="zh-CN" altLang="en-US" sz="4000"/>
              <a:t>连续时间</a:t>
            </a:r>
            <a:r>
              <a:rPr lang="en-US" altLang="zh-CN" sz="4000"/>
              <a:t>LTI</a:t>
            </a:r>
            <a:r>
              <a:rPr lang="zh-CN" altLang="en-US" sz="4000"/>
              <a:t>系统响应的复频域分析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A0B949-CD96-442E-BC7E-AE5CB86F86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445EE3-C127-4244-B28A-240FC06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DE3C9C-8803-4773-AB3B-AAFF6FADD2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435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F32580-AC1D-4DE3-A1E7-FEEA4346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6.2 </a:t>
            </a:r>
            <a:r>
              <a:rPr lang="zh-CN" altLang="en-US" sz="4000"/>
              <a:t>连续时间</a:t>
            </a:r>
            <a:r>
              <a:rPr lang="en-US" altLang="zh-CN" sz="4000"/>
              <a:t>LTI</a:t>
            </a:r>
            <a:r>
              <a:rPr lang="zh-CN" altLang="en-US" sz="4000"/>
              <a:t>系统响应的复频域分析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ECA611-BE31-4FD9-A005-B1052ED767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923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5B392D-B647-41DB-9E58-7A48D02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6.2 </a:t>
            </a:r>
            <a:r>
              <a:rPr lang="zh-CN" altLang="en-US" sz="4000"/>
              <a:t>连续时间</a:t>
            </a:r>
            <a:r>
              <a:rPr lang="en-US" altLang="zh-CN" sz="4000"/>
              <a:t>LTI</a:t>
            </a:r>
            <a:r>
              <a:rPr lang="zh-CN" altLang="en-US" sz="4000"/>
              <a:t>系统响应的复频域分析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0463B0-2D81-44A7-9B56-223FD86C45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62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B24405-9E20-4197-B183-E1F22B0F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6.2 </a:t>
            </a:r>
            <a:r>
              <a:rPr lang="zh-CN" altLang="en-US" sz="4000"/>
              <a:t>连续时间</a:t>
            </a:r>
            <a:r>
              <a:rPr lang="en-US" altLang="zh-CN" sz="4000"/>
              <a:t>LTI</a:t>
            </a:r>
            <a:r>
              <a:rPr lang="zh-CN" altLang="en-US" sz="4000"/>
              <a:t>系统响应的复频域分析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B0CC20-2F62-4C7C-9A05-336604257D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8403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638E05-73B3-43AA-B267-A5D01B0C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6.2 </a:t>
            </a:r>
            <a:r>
              <a:rPr lang="zh-CN" altLang="en-US" sz="4000"/>
              <a:t>连续时间</a:t>
            </a:r>
            <a:r>
              <a:rPr lang="en-US" altLang="zh-CN" sz="4000"/>
              <a:t>LTI</a:t>
            </a:r>
            <a:r>
              <a:rPr lang="zh-CN" altLang="en-US" sz="4000"/>
              <a:t>系统响应的复频域分析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26E7A6-F77C-47D8-850C-CBA1E81F9B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8628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C78467-A520-4630-815C-91B7BD03C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6.2 </a:t>
            </a:r>
            <a:r>
              <a:rPr lang="zh-CN" altLang="en-US" sz="4000"/>
              <a:t>连续时间</a:t>
            </a:r>
            <a:r>
              <a:rPr lang="en-US" altLang="zh-CN" sz="4000"/>
              <a:t>LTI</a:t>
            </a:r>
            <a:r>
              <a:rPr lang="zh-CN" altLang="en-US" sz="4000"/>
              <a:t>系统响应的复频域分析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5B4D62-27BE-4E6B-8533-D4644F3EA4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05697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107A1F-7FBC-44D2-8BB7-BD76193B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6.2 </a:t>
            </a:r>
            <a:r>
              <a:rPr lang="zh-CN" altLang="en-US" sz="4000"/>
              <a:t>连续时间</a:t>
            </a:r>
            <a:r>
              <a:rPr lang="en-US" altLang="zh-CN" sz="4000"/>
              <a:t>LTI</a:t>
            </a:r>
            <a:r>
              <a:rPr lang="zh-CN" altLang="en-US" sz="4000"/>
              <a:t>系统响应的复频域分析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EF0F85-DC10-4902-8B6D-86D826C59E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66974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46073A-780E-454F-AAAD-90B85C85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6.2 </a:t>
            </a:r>
            <a:r>
              <a:rPr lang="zh-CN" altLang="en-US" sz="4000"/>
              <a:t>连续时间</a:t>
            </a:r>
            <a:r>
              <a:rPr lang="en-US" altLang="zh-CN" sz="4000"/>
              <a:t>LTI</a:t>
            </a:r>
            <a:r>
              <a:rPr lang="zh-CN" altLang="en-US" sz="4000"/>
              <a:t>系统响应的复频域分析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76DE89-21ED-4763-9C7B-CA4A8B50E6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434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3002C1-E384-4886-8138-E0B536AD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6.2 </a:t>
            </a:r>
            <a:r>
              <a:rPr lang="zh-CN" altLang="en-US" sz="4000"/>
              <a:t>连续时间</a:t>
            </a:r>
            <a:r>
              <a:rPr lang="en-US" altLang="zh-CN" sz="4000"/>
              <a:t>LTI</a:t>
            </a:r>
            <a:r>
              <a:rPr lang="zh-CN" altLang="en-US" sz="4000"/>
              <a:t>系统响应的复频域分析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D2FBB8-629E-4CD7-867D-AAD18EE4EA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626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C1933F-27D6-4E45-9CBE-5CCEBDC4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6.2 </a:t>
            </a:r>
            <a:r>
              <a:rPr lang="zh-CN" altLang="en-US" sz="4000"/>
              <a:t>连续时间</a:t>
            </a:r>
            <a:r>
              <a:rPr lang="en-US" altLang="zh-CN" sz="4000"/>
              <a:t>LTI</a:t>
            </a:r>
            <a:r>
              <a:rPr lang="zh-CN" altLang="en-US" sz="4000"/>
              <a:t>系统响应的复频域分析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F92766-3523-4AA3-9E22-62666FA396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43308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E2B614-5BC7-424D-8816-18AA5607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系统的系统函数与系统特性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54F9F2-CE86-44E6-86E2-C3BCF5620D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9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E764CB-BBEE-4620-A13F-2863F5FA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连续时间信号的复频域分析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259622-332D-40BC-AF6A-CB3EEA1512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5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EE930A-16E6-49DC-AB8A-7883C05E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6.3 </a:t>
            </a:r>
            <a:r>
              <a:rPr lang="zh-CN" altLang="en-US" sz="3600"/>
              <a:t>连续时间</a:t>
            </a:r>
            <a:r>
              <a:rPr lang="en-US" altLang="zh-CN" sz="3600"/>
              <a:t>LTI</a:t>
            </a:r>
            <a:r>
              <a:rPr lang="zh-CN" altLang="en-US" sz="3600"/>
              <a:t>系统的系统函数与系统特性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36F9D1-CF40-47FD-97DB-CDBB574449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652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2F3F1F-E072-4A2C-BC11-B5A1F8E3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3200" b="1">
                <a:latin typeface="+mn-lt"/>
                <a:ea typeface="仿宋" panose="02010609060101010101" pitchFamily="49" charset="-122"/>
                <a:cs typeface="+mn-cs"/>
              </a:rPr>
              <a:t>1</a:t>
            </a:r>
            <a:r>
              <a:rPr kumimoji="1" lang="zh-CN" altLang="en-US" sz="3200" b="1">
                <a:latin typeface="+mn-lt"/>
                <a:ea typeface="仿宋" panose="02010609060101010101" pitchFamily="49" charset="-122"/>
                <a:cs typeface="+mn-cs"/>
              </a:rPr>
              <a:t>、系统函数与系统时域特性</a:t>
            </a:r>
            <a:endParaRPr kumimoji="1" lang="zh-CN" altLang="en-US" sz="3200" b="1" dirty="0">
              <a:latin typeface="+mn-lt"/>
              <a:ea typeface="仿宋" panose="02010609060101010101" pitchFamily="49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C5D721-DC99-4E0D-B283-6DC54F099F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25266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D592A6-6841-49DF-9BAF-E9BB364D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3200" b="1">
                <a:latin typeface="+mn-lt"/>
                <a:ea typeface="仿宋" panose="02010609060101010101" pitchFamily="49" charset="-122"/>
                <a:cs typeface="+mn-cs"/>
              </a:rPr>
              <a:t>1</a:t>
            </a:r>
            <a:r>
              <a:rPr kumimoji="1" lang="zh-CN" altLang="en-US" sz="3200" b="1">
                <a:latin typeface="+mn-lt"/>
                <a:ea typeface="仿宋" panose="02010609060101010101" pitchFamily="49" charset="-122"/>
                <a:cs typeface="+mn-cs"/>
              </a:rPr>
              <a:t>、系统函数与系统时域特性</a:t>
            </a:r>
            <a:endParaRPr kumimoji="1" lang="zh-CN" altLang="en-US" sz="3200" b="1" dirty="0">
              <a:latin typeface="+mn-lt"/>
              <a:ea typeface="仿宋" panose="02010609060101010101" pitchFamily="49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EC82B4-7970-4183-9AA8-DA005B2E3F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832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BE440C-87E6-44BD-B21B-233D5653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3200" b="1">
                <a:latin typeface="+mn-lt"/>
                <a:ea typeface="仿宋" panose="02010609060101010101" pitchFamily="49" charset="-122"/>
                <a:cs typeface="+mn-cs"/>
              </a:rPr>
              <a:t>1</a:t>
            </a:r>
            <a:r>
              <a:rPr kumimoji="1" lang="zh-CN" altLang="en-US" sz="3200" b="1">
                <a:latin typeface="+mn-lt"/>
                <a:ea typeface="仿宋" panose="02010609060101010101" pitchFamily="49" charset="-122"/>
                <a:cs typeface="+mn-cs"/>
              </a:rPr>
              <a:t>、系统函数与系统时域特性</a:t>
            </a:r>
            <a:endParaRPr kumimoji="1" lang="zh-CN" altLang="en-US" sz="3200" b="1" dirty="0">
              <a:latin typeface="+mn-lt"/>
              <a:ea typeface="仿宋" panose="02010609060101010101" pitchFamily="49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380A2A-40D4-4DBB-A6D7-1F7170ABF4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7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07F8B7-F816-421A-BB41-B8AC7D58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3200" b="1">
                <a:latin typeface="+mn-lt"/>
                <a:ea typeface="仿宋" panose="02010609060101010101" pitchFamily="49" charset="-122"/>
                <a:cs typeface="+mn-cs"/>
              </a:rPr>
              <a:t>2</a:t>
            </a:r>
            <a:r>
              <a:rPr kumimoji="1" lang="zh-CN" altLang="en-US" sz="3200" b="1">
                <a:latin typeface="+mn-lt"/>
                <a:ea typeface="仿宋" panose="02010609060101010101" pitchFamily="49" charset="-122"/>
                <a:cs typeface="+mn-cs"/>
              </a:rPr>
              <a:t>、系统函数与系统频率响应</a:t>
            </a:r>
            <a:endParaRPr kumimoji="1" lang="zh-CN" altLang="en-US" sz="3200" b="1" dirty="0">
              <a:latin typeface="+mn-lt"/>
              <a:ea typeface="仿宋" panose="02010609060101010101" pitchFamily="49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1852F3-3042-45E5-82EE-9897C259D3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43771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554A3A-5609-4AAB-8F28-DA900AD8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3200" b="1">
                <a:latin typeface="+mn-lt"/>
                <a:ea typeface="仿宋" panose="02010609060101010101" pitchFamily="49" charset="-122"/>
                <a:cs typeface="+mn-cs"/>
              </a:rPr>
              <a:t>2</a:t>
            </a:r>
            <a:r>
              <a:rPr kumimoji="1" lang="zh-CN" altLang="en-US" sz="3200" b="1">
                <a:latin typeface="+mn-lt"/>
                <a:ea typeface="仿宋" panose="02010609060101010101" pitchFamily="49" charset="-122"/>
                <a:cs typeface="+mn-cs"/>
              </a:rPr>
              <a:t>、系统函数与系统频率响应</a:t>
            </a:r>
            <a:endParaRPr kumimoji="1" lang="zh-CN" altLang="en-US" sz="3200" b="1" dirty="0">
              <a:latin typeface="+mn-lt"/>
              <a:ea typeface="仿宋" panose="02010609060101010101" pitchFamily="49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EF0143-38E5-4E0B-98E5-3BF56442E5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285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BDC9E0-E791-463E-81FD-89B33A75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3200" b="1">
                <a:latin typeface="+mn-lt"/>
                <a:ea typeface="仿宋" panose="02010609060101010101" pitchFamily="49" charset="-122"/>
                <a:cs typeface="+mn-cs"/>
              </a:rPr>
              <a:t>2</a:t>
            </a:r>
            <a:r>
              <a:rPr kumimoji="1" lang="zh-CN" altLang="en-US" sz="3200" b="1">
                <a:latin typeface="+mn-lt"/>
                <a:ea typeface="仿宋" panose="02010609060101010101" pitchFamily="49" charset="-122"/>
                <a:cs typeface="+mn-cs"/>
              </a:rPr>
              <a:t>、系统函数与系统频率响应</a:t>
            </a:r>
            <a:endParaRPr kumimoji="1" lang="zh-CN" altLang="en-US" sz="3200" b="1" dirty="0">
              <a:latin typeface="+mn-lt"/>
              <a:ea typeface="仿宋" panose="02010609060101010101" pitchFamily="49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82D432-BDBF-4C7F-B9C1-EEA2453A5E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480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246DA4-C179-4E8A-8AB4-C5B41795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3200" b="1">
                <a:latin typeface="+mn-lt"/>
                <a:ea typeface="仿宋" panose="02010609060101010101" pitchFamily="49" charset="-122"/>
                <a:cs typeface="+mn-cs"/>
              </a:rPr>
              <a:t>2</a:t>
            </a:r>
            <a:r>
              <a:rPr kumimoji="1" lang="zh-CN" altLang="en-US" sz="3200" b="1">
                <a:latin typeface="+mn-lt"/>
                <a:ea typeface="仿宋" panose="02010609060101010101" pitchFamily="49" charset="-122"/>
                <a:cs typeface="+mn-cs"/>
              </a:rPr>
              <a:t>、系统函数与系统频率响应</a:t>
            </a:r>
            <a:endParaRPr kumimoji="1" lang="zh-CN" altLang="en-US" sz="3200" b="1" dirty="0">
              <a:latin typeface="+mn-lt"/>
              <a:ea typeface="仿宋" panose="02010609060101010101" pitchFamily="49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DADA6E-DE16-4EC0-BC7D-5E0DD847D2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22457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072FD7-EAF3-4972-9ED7-32F05BD5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680504-3813-469E-AE70-199B222708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18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CD742C-B586-41AE-9BFA-AE90E06F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8F3252-A843-4240-8B99-FA13FDD00E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11832"/>
      </p:ext>
    </p:extLst>
  </p:cSld>
  <p:clrMapOvr>
    <a:masterClrMapping/>
  </p:clrMapOvr>
  <p:transition>
    <p:plus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880</Words>
  <Application>Microsoft Office PowerPoint</Application>
  <PresentationFormat>宽屏</PresentationFormat>
  <Paragraphs>101</Paragraphs>
  <Slides>158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158</vt:i4>
      </vt:variant>
    </vt:vector>
  </HeadingPairs>
  <TitlesOfParts>
    <vt:vector size="165" baseType="lpstr">
      <vt:lpstr>等线</vt:lpstr>
      <vt:lpstr>等线 Light</vt:lpstr>
      <vt:lpstr>仿宋</vt:lpstr>
      <vt:lpstr>Arial</vt:lpstr>
      <vt:lpstr>Symbol</vt:lpstr>
      <vt:lpstr>Times New Roman</vt:lpstr>
      <vt:lpstr>Office 主题​​</vt:lpstr>
      <vt:lpstr>连续时间信号与系统的复频域分析</vt:lpstr>
      <vt:lpstr>6 连续时间信号与系统的复频域分析</vt:lpstr>
      <vt:lpstr>6 连续时间信号与系统的复频域分析</vt:lpstr>
      <vt:lpstr>6 连续时间信号与系统的复频域分析</vt:lpstr>
      <vt:lpstr>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【例】利用时移特性和线性特性，求解x(t)的单边Laplace变换。</vt:lpstr>
      <vt:lpstr>PowerPoint 演示文稿</vt:lpstr>
      <vt:lpstr>6.1 连续时间信号的复频域分析</vt:lpstr>
      <vt:lpstr>6.1 连续时间信号的复频域分析</vt:lpstr>
      <vt:lpstr>6.1 连续时间信号的复频域分析</vt:lpstr>
      <vt:lpstr>6.1 连续时间信号的复频域分析</vt:lpstr>
      <vt:lpstr>【例】试利用卷积特性求解如图所示信号的单边Laplace变换：</vt:lpstr>
      <vt:lpstr>6.1 连续时间信号的复频域分析</vt:lpstr>
      <vt:lpstr>6.1 连续时间信号的复频域分析</vt:lpstr>
      <vt:lpstr>【例】利用指数加权特性求解下列信号的单边Laplace变换: e-at cos(0t)u(t)，a为实数。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斜坡信号tu(t) ，阶跃信号u(t)，冲激信号(t)及其n阶导数(n)(t)在S域的关系</vt:lpstr>
      <vt:lpstr>【例】利用微分特性求解如图所示信号的单边Laplace变换：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连续时间LTI系统响应的复频域分析</vt:lpstr>
      <vt:lpstr>6.2 连续时间LTI系统响应的复频域分析</vt:lpstr>
      <vt:lpstr>6.2 连续时间LTI系统响应的复频域分析</vt:lpstr>
      <vt:lpstr>6.2 连续时间LTI系统响应的复频域分析</vt:lpstr>
      <vt:lpstr>6.2 连续时间LTI系统响应的复频域分析</vt:lpstr>
      <vt:lpstr>6.2 连续时间LTI系统响应的复频域分析</vt:lpstr>
      <vt:lpstr>6.2 连续时间LTI系统响应的复频域分析</vt:lpstr>
      <vt:lpstr>6.2 连续时间LTI系统响应的复频域分析</vt:lpstr>
      <vt:lpstr>6.2 连续时间LTI系统响应的复频域分析</vt:lpstr>
      <vt:lpstr>6.2 连续时间LTI系统响应的复频域分析</vt:lpstr>
      <vt:lpstr>6.2 连续时间LTI系统响应的复频域分析</vt:lpstr>
      <vt:lpstr>6.2 连续时间LTI系统响应的复频域分析</vt:lpstr>
      <vt:lpstr>连续时间LTI系统的系统函数与系统特性</vt:lpstr>
      <vt:lpstr>6.3 连续时间LTI系统的系统函数与系统特性</vt:lpstr>
      <vt:lpstr>1、系统函数与系统时域特性</vt:lpstr>
      <vt:lpstr>1、系统函数与系统时域特性</vt:lpstr>
      <vt:lpstr>1、系统函数与系统时域特性</vt:lpstr>
      <vt:lpstr>2、系统函数与系统频率响应</vt:lpstr>
      <vt:lpstr>2、系统函数与系统频率响应</vt:lpstr>
      <vt:lpstr>2、系统函数与系统频率响应</vt:lpstr>
      <vt:lpstr>2、系统函数与系统频率响应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连续时间LTI系统的模拟</vt:lpstr>
      <vt:lpstr>6.4 连续时间LTI系统的模拟</vt:lpstr>
      <vt:lpstr>6.4 连续时间LTI系统的模拟</vt:lpstr>
      <vt:lpstr>6.4 连续时间LTI系统的模拟</vt:lpstr>
      <vt:lpstr>6.4 连续时间LTI系统的模拟</vt:lpstr>
      <vt:lpstr>6.4 连续时间LTI系统的模拟</vt:lpstr>
      <vt:lpstr>6.4 连续时间LTI系统的模拟</vt:lpstr>
      <vt:lpstr>6.4 连续时间LTI系统的模拟</vt:lpstr>
      <vt:lpstr>6.4 连续时间LTI系统的模拟</vt:lpstr>
      <vt:lpstr>6.4 连续时间LTI系统的模拟</vt:lpstr>
      <vt:lpstr>6.4 连续时间LTI系统的模拟</vt:lpstr>
      <vt:lpstr>6.4 连续时间LTI系统的模拟</vt:lpstr>
      <vt:lpstr>6.4 连续时间LTI系统的模拟</vt:lpstr>
      <vt:lpstr>6.4 连续时间LTI系统的模拟</vt:lpstr>
      <vt:lpstr>6.4 连续时间LTI系统的模拟</vt:lpstr>
      <vt:lpstr>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6.5 系统响应的复频域分析举例</vt:lpstr>
      <vt:lpstr>利用MATLAB进行连续系统的复频域分析</vt:lpstr>
      <vt:lpstr>PowerPoint 演示文稿</vt:lpstr>
      <vt:lpstr>PowerPoint 演示文稿</vt:lpstr>
      <vt:lpstr>PowerPoint 演示文稿</vt:lpstr>
      <vt:lpstr>运行结果为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无零点；单极点p1= -600p</vt:lpstr>
      <vt:lpstr>无零点；单极点p1= -800p</vt:lpstr>
      <vt:lpstr>零点z1=0；单极点p1= -800p</vt:lpstr>
      <vt:lpstr>零点z1=0；单极点p1= -1000p</vt:lpstr>
      <vt:lpstr>零点z1=0；单极点p1= -1200p</vt:lpstr>
      <vt:lpstr>零点z1=0；共轭极点p1≈-40p+j600p, p2≈-40p-j600p</vt:lpstr>
      <vt:lpstr>零点z1=0；共轭极点p1≈-40p+j800p, p2≈-40p-j800p</vt:lpstr>
      <vt:lpstr>零点z1=0；共轭极点p1≈-40p+j1000p, p2≈-40p-j1000p</vt:lpstr>
      <vt:lpstr>零点z1=j1000p, z2=-j1000p；极点p1≈-40p+j1000p, p2≈-40p-j1000p</vt:lpstr>
      <vt:lpstr>零点z1=j800p, z2=-j800p；极点p1≈-40p+j800p, p2≈-40p-j800p</vt:lpstr>
      <vt:lpstr>零点z1=j600p, z2=-j600p；极点p1≈-40p+j600p, p2≈-40p-j600p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连续时间信号与系统的复频域分析</dc:title>
  <dc:creator>min sky</dc:creator>
  <cp:lastModifiedBy>min sky</cp:lastModifiedBy>
  <cp:revision>1</cp:revision>
  <dcterms:created xsi:type="dcterms:W3CDTF">2024-05-09T02:54:10Z</dcterms:created>
  <dcterms:modified xsi:type="dcterms:W3CDTF">2024-05-09T02:54:10Z</dcterms:modified>
</cp:coreProperties>
</file>